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3" r:id="rId3"/>
    <p:sldMasterId id="2147483703" r:id="rId4"/>
    <p:sldMasterId id="2147483725" r:id="rId5"/>
  </p:sldMasterIdLst>
  <p:notesMasterIdLst>
    <p:notesMasterId r:id="rId25"/>
  </p:notesMasterIdLst>
  <p:sldIdLst>
    <p:sldId id="256" r:id="rId6"/>
    <p:sldId id="257" r:id="rId7"/>
    <p:sldId id="258" r:id="rId8"/>
    <p:sldId id="275" r:id="rId9"/>
    <p:sldId id="260" r:id="rId10"/>
    <p:sldId id="274" r:id="rId11"/>
    <p:sldId id="259" r:id="rId12"/>
    <p:sldId id="309" r:id="rId13"/>
    <p:sldId id="308" r:id="rId14"/>
    <p:sldId id="261" r:id="rId15"/>
    <p:sldId id="272" r:id="rId16"/>
    <p:sldId id="310" r:id="rId17"/>
    <p:sldId id="269" r:id="rId18"/>
    <p:sldId id="262" r:id="rId19"/>
    <p:sldId id="267" r:id="rId20"/>
    <p:sldId id="263" r:id="rId21"/>
    <p:sldId id="266" r:id="rId22"/>
    <p:sldId id="264" r:id="rId23"/>
    <p:sldId id="265" r:id="rId24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00"/>
    <a:srgbClr val="FF9800"/>
    <a:srgbClr val="444342"/>
    <a:srgbClr val="2C2C2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094" autoAdjust="0"/>
  </p:normalViewPr>
  <p:slideViewPr>
    <p:cSldViewPr snapToGrid="0">
      <p:cViewPr varScale="1">
        <p:scale>
          <a:sx n="87" d="100"/>
          <a:sy n="87" d="100"/>
        </p:scale>
        <p:origin x="76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9F1C8-18E3-4F15-8B4E-9EC78F06911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CD678-7963-4C14-941F-6A952618B1D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677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Командно извршавање или интерпретирање и извршавање на серверу.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Laravel – најпознатије окружење са највећом базом корисника. Одлична документацију. Користи MVC архитектуру;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Symfony – најстарије окружење. За потребе корпорација. Користи MVC архитектуру. Логика имплементирања је brick-by-brick систем (поделу кода у пакете, користе се само неопходни пакети, велике апликације које заузимају мање меморије)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CodeIgniter – најмање развојно окружење, за мање и средње апликације. Могућност динамичног додавања библиотекама.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2840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РБП </a:t>
            </a:r>
            <a:r>
              <a:rPr lang="ru-RU" dirty="0"/>
              <a:t>је начин организовања података у табеле.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Примарни кључ је угл. редни бр., или било која јединствена вред. Данас је све чешће UUID (32-карактерна вред., комб. 0-9 и A-F у формату 8-4-4-4-12. Вероватноћа генерисања истог кључа статистички је близу нуле.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Настао 1970их, као замена хијерархијске структуре (подаци у нивоима по припадности, редундантни унос, грешке при уносу, вишеструке измене). Једна табела која се може повезати са више других, ефикасније одржавање, прибављање и измена.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Омогућава се објектно мапирање података.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3846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9E1C2-4B94-8214-BF63-CB4D04BB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15CB5-ED1D-B3C1-4CF3-0611D0137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DF3E5-AAB9-4C9E-A58A-844AF68C0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310BC-ABC5-9E2A-AC79-08BA21D31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ACD678-7963-4C14-941F-6A952618B1D1}" type="slidenum">
              <a:rPr kumimoji="0" lang="en-150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15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0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4837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B9A3B-32BE-CA2C-40C1-B2450410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F9FE8-8883-217C-7CF3-A20EF80D7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3956F-679D-36D4-44C3-0438F6DC0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4AAEA-1659-2971-4E3B-C99BD8101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12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62049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044A-FD25-A9EA-E5A9-4FB0EF34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A6D98-A951-E8FC-EE4A-C0632FE8F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9F28-B304-BEBC-4CDB-2410C8D9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E063-10E5-0016-F5A6-27F22D9F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28E32-1CA3-B0F9-EC3B-C92C8591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7382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7FF3-F716-DF4A-ECEB-B71BAFB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6BB4D-8A85-39C2-495C-535F94810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788B0-06F1-CDC3-4656-BB5289BD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D40F-8C86-D2F6-1EA8-EE36EFF4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FA2D8-1264-1766-62D4-041580B1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8920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5D65D-AB12-2974-B3ED-867172ED4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034A3-6F96-A80D-904C-C0174C3CC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5B6D-0757-5266-A197-B09B1A13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9CDD7-4BA0-3490-D7E9-BC2D19FD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D6EB-DE5C-1F30-4CC3-7F1DD9AF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35258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75947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37680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224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0392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3235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29117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17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0029-0EC0-ADD4-5024-4BF2F91E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43E6-9A39-B77A-F46D-437682A6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3272-A022-46AB-12A2-E4E4D52F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1193-0A8A-1178-A4F6-66AE07BB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0BB53-0C4B-2B82-220F-4D0902B9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436680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081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18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63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962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83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006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82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26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292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7373-89A4-9341-0A4A-663A433C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54D31-8E12-8A63-591B-3B003592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A9E8-A891-5D26-45FD-FF2BCD69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53273-00E7-A77C-A355-376AFC40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EF3B0-2C6C-6434-49E7-52DB7DF5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24948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9239219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904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3217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789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157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833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288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6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7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6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7E95-1BB0-CB53-FCCD-A08354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8AAC-D4ED-9849-FF50-2B18946AF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DF843-C754-915F-91E3-03F0040A4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6813D-E8F9-A733-CB52-FBD399E1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4758-F0D2-1B59-A4B4-CD8741CA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D0D08-1808-9A78-C1AC-A0B9EE95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41770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148715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050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3457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5808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806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2100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1980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8477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386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85902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DD5C-3F88-96B6-DE2D-BD5B4F82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D869-1EAC-4048-8214-CBD81F95F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BBC86-C5D5-7E06-3DFB-D6A68639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C42BC-333F-F059-AA38-35479FAB9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7303A-FB55-D2E3-2F02-24E920B59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5EF45-C412-AB20-45F0-A7AA2CC6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B34FC-A021-6ADE-1CEF-2FFFC233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D2B2F-FAC8-C237-9304-5340BC93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533978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6219234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093127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7933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337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110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24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6750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62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7527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CAA5-F23D-31F3-6A7D-E595E3C4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F94E8-E8D2-9F02-C0D2-513DD665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31837-930B-B8F6-AE84-43CD0834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35B5B-8605-F817-4838-FC7918B4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77438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978068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6847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193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291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38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195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0021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0546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401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C268F-EA2B-A528-2EFC-A1D30A36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F28AF-9576-22ED-9762-57967A1F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02AA-7B2E-4790-D6BC-A9E5F31B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606756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9366452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2304549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6480043" y="1316766"/>
            <a:ext cx="4224469" cy="4224469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43" y="2468894"/>
            <a:ext cx="4224469" cy="134414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480043" y="3813043"/>
            <a:ext cx="4224469" cy="6720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988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2ACC-E7C0-F7CA-EB97-DFF7206B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B8AF-8F0A-42A6-C4C6-C0B08109A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ED737-F243-CCB0-C236-64BB87497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AED0C-601E-B261-4A46-B9C5DEE8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B077F-B754-164B-3DC2-813CB1154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D7FD-3C7E-60FB-F19E-CCC207D1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342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97EC-1DCE-B221-0BA4-BA7752B6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9C629-F795-1A29-0601-A05CBAFF0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24496-E3AA-D97F-4676-738756CB8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CEE33-E434-C3A5-2A86-73684B4E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EB7C8-02DA-B599-F8AC-4E33E796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7F1EB-FA7C-28A0-B241-DB58F653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5751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6B18E-C538-3E1B-71BE-0813BD37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684BA-B9EF-D851-DDFB-F6A29F6EE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33E7-9F93-F3F4-543A-0ED6665F0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0BBD-B48B-E93D-EB70-31C01957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9C2F7-5FFF-95EE-FE20-2AF4396C5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8654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49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89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78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95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4DDBC0-4558-641F-7E5D-F429F463C5DB}"/>
              </a:ext>
            </a:extLst>
          </p:cNvPr>
          <p:cNvSpPr/>
          <p:nvPr/>
        </p:nvSpPr>
        <p:spPr>
          <a:xfrm>
            <a:off x="0" y="0"/>
            <a:ext cx="3136106" cy="6858000"/>
          </a:xfrm>
          <a:prstGeom prst="rect">
            <a:avLst/>
          </a:prstGeom>
          <a:solidFill>
            <a:srgbClr val="FF9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9F401692-A75A-2FE1-7C85-88C1992BF2CB}"/>
              </a:ext>
            </a:extLst>
          </p:cNvPr>
          <p:cNvSpPr/>
          <p:nvPr/>
        </p:nvSpPr>
        <p:spPr>
          <a:xfrm rot="5400000">
            <a:off x="1907381" y="1228726"/>
            <a:ext cx="6858000" cy="4400549"/>
          </a:xfrm>
          <a:prstGeom prst="flowChartExtract">
            <a:avLst/>
          </a:prstGeom>
          <a:solidFill>
            <a:srgbClr val="FF9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F74EB54-83EC-23DA-1045-8ADA555B9570}"/>
              </a:ext>
            </a:extLst>
          </p:cNvPr>
          <p:cNvSpPr/>
          <p:nvPr/>
        </p:nvSpPr>
        <p:spPr>
          <a:xfrm flipH="1">
            <a:off x="10623948" y="5664997"/>
            <a:ext cx="1568053" cy="1193007"/>
          </a:xfrm>
          <a:prstGeom prst="rtTriangl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328365FA-EE59-274D-0D8C-58A2FE617239}"/>
              </a:ext>
            </a:extLst>
          </p:cNvPr>
          <p:cNvSpPr/>
          <p:nvPr/>
        </p:nvSpPr>
        <p:spPr>
          <a:xfrm>
            <a:off x="2278856" y="5664997"/>
            <a:ext cx="3057525" cy="1193007"/>
          </a:xfrm>
          <a:prstGeom prst="flowChartExtra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B116E2FF-71FA-E235-2AFE-107E48B5A562}"/>
              </a:ext>
            </a:extLst>
          </p:cNvPr>
          <p:cNvSpPr/>
          <p:nvPr/>
        </p:nvSpPr>
        <p:spPr>
          <a:xfrm rot="10800000">
            <a:off x="9608685" y="-7143"/>
            <a:ext cx="1566639" cy="621507"/>
          </a:xfrm>
          <a:prstGeom prst="flowChartExtra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FBB-9280-BB21-32EA-FA9FEA88AF64}"/>
              </a:ext>
            </a:extLst>
          </p:cNvPr>
          <p:cNvSpPr txBox="1"/>
          <p:nvPr/>
        </p:nvSpPr>
        <p:spPr>
          <a:xfrm>
            <a:off x="350044" y="1613121"/>
            <a:ext cx="612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УПОТРЕБА LARAVELA И ELOQUENT ОБЈЕКТНО РЕЛАЦИОНОГ МАПЕРА ЗА ПРИСТУП ПОДАЦИМА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6590D-E1AC-ECAE-0AB4-D1785A64426E}"/>
              </a:ext>
            </a:extLst>
          </p:cNvPr>
          <p:cNvSpPr txBox="1"/>
          <p:nvPr/>
        </p:nvSpPr>
        <p:spPr>
          <a:xfrm>
            <a:off x="342899" y="4497173"/>
            <a:ext cx="4683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Никола Митић, бр. инд. 16228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Ментор: Проф. др Александар Станимировић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76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ADB44-72BB-05B0-808B-8F70BC2D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DA8-3FE4-1C71-6B42-D1F7019A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</a:t>
            </a:r>
            <a:b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33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altLang="ko-KR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Развој начина приступа подацима</a:t>
            </a:r>
            <a:endParaRPr lang="ko-KR" altLang="en-US"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2103" y="3920595"/>
            <a:ext cx="10753195" cy="48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198052" y="3777135"/>
            <a:ext cx="288000" cy="288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52000" y="3777135"/>
            <a:ext cx="288000" cy="288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15510" y="3710157"/>
            <a:ext cx="468875" cy="468875"/>
            <a:chOff x="7663013" y="2600732"/>
            <a:chExt cx="351656" cy="351656"/>
          </a:xfrm>
        </p:grpSpPr>
        <p:sp>
          <p:nvSpPr>
            <p:cNvPr id="18" name="Oval 17"/>
            <p:cNvSpPr/>
            <p:nvPr/>
          </p:nvSpPr>
          <p:spPr>
            <a:xfrm>
              <a:off x="7663013" y="2600732"/>
              <a:ext cx="351656" cy="351656"/>
            </a:xfrm>
            <a:prstGeom prst="ellipse">
              <a:avLst/>
            </a:prstGeom>
            <a:solidFill>
              <a:srgbClr val="FF98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30841" y="2668560"/>
              <a:ext cx="216000" cy="216000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20267" y="4310213"/>
            <a:ext cx="21514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Builder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02657" y="3156368"/>
            <a:ext cx="22945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53427" y="3151571"/>
            <a:ext cx="15772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sr-Cyrl-R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746504" y="1371600"/>
            <a:ext cx="3478877" cy="1612808"/>
            <a:chOff x="803640" y="3362835"/>
            <a:chExt cx="2059657" cy="120960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Иницијални приступ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Најнижи ниво приступа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Комплексни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Склон грешкама у куцању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је низ података 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Брзо извршење упита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91116" y="4912696"/>
            <a:ext cx="5409766" cy="1366588"/>
            <a:chOff x="803640" y="3362835"/>
            <a:chExt cx="2059657" cy="1024941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Коришћење предефинисаних метода за грађење упита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Једноставнији и читљивији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Смањује ризик од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SQL injection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напада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су колекције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Средња флексибилност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364069" y="1371214"/>
            <a:ext cx="4971758" cy="1612808"/>
            <a:chOff x="803640" y="3362835"/>
            <a:chExt cx="2059657" cy="1209606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Active Record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образац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Најразумљивији и најчитљивији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Користи моделе приликом писања упита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Омогућава рад са релацијама преко модела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су објекти података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Лако писање упита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00DF65-8638-BEAF-F823-B39781F0E823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7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14CD9-0E97-0B4B-34BA-405CE62D1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5708F16-B181-791E-CC1F-B27DFE0F6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5278"/>
            <a:ext cx="12192000" cy="768085"/>
          </a:xfrm>
        </p:spPr>
        <p:txBody>
          <a:bodyPr/>
          <a:lstStyle/>
          <a:p>
            <a:r>
              <a:rPr lang="sr-Cyrl-RS" altLang="ko-KR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Мапирање модела</a:t>
            </a:r>
            <a:endParaRPr lang="ko-KR" altLang="en-US"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92E5EB-6C59-B46D-7BD7-0D23F22F94F5}"/>
              </a:ext>
            </a:extLst>
          </p:cNvPr>
          <p:cNvGrpSpPr/>
          <p:nvPr/>
        </p:nvGrpSpPr>
        <p:grpSpPr>
          <a:xfrm>
            <a:off x="1931190" y="2031713"/>
            <a:ext cx="2568980" cy="1758060"/>
            <a:chOff x="803640" y="3362835"/>
            <a:chExt cx="2059657" cy="13185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EA6489-A68D-0E85-D009-36BAA0D48498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користе при масовном попуњавању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Овде се наводе скоро сви атрибути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174BDA-D97C-66E7-44F0-8C4B095BA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  <a:ln w="38100">
              <a:solidFill>
                <a:srgbClr val="FFCE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fillable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57DA23-5B65-19E1-DB17-FEC85697E9B1}"/>
              </a:ext>
            </a:extLst>
          </p:cNvPr>
          <p:cNvGrpSpPr/>
          <p:nvPr/>
        </p:nvGrpSpPr>
        <p:grpSpPr>
          <a:xfrm>
            <a:off x="4811510" y="2031713"/>
            <a:ext cx="2568980" cy="1758060"/>
            <a:chOff x="803640" y="3362835"/>
            <a:chExt cx="2059657" cy="13185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1CB68E-5978-8EE8-8537-84A80281801E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је могуће уписати, мењати али не и читати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Углавном ауторизациона поља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88B25C-A2F5-ECE8-1F2E-2EC68998A7F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solidFill>
              <a:srgbClr val="FF9800"/>
            </a:solidFill>
            <a:ln w="38100">
              <a:solidFill>
                <a:srgbClr val="FF98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C35660-0477-D26A-FE09-3D0BC12038A0}"/>
              </a:ext>
            </a:extLst>
          </p:cNvPr>
          <p:cNvGrpSpPr/>
          <p:nvPr/>
        </p:nvGrpSpPr>
        <p:grpSpPr>
          <a:xfrm>
            <a:off x="7691830" y="2031713"/>
            <a:ext cx="2568980" cy="1265618"/>
            <a:chOff x="803640" y="3362835"/>
            <a:chExt cx="2059657" cy="9492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082848-A065-92DE-9093-DFB0EE2CBE6D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не смеју користити при масовном попуњавању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8A240F-C3DC-6B3F-694C-71A81929BDB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  <a:ln w="38100">
              <a:solidFill>
                <a:srgbClr val="FFCE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guarded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1B37FD-B378-FBC2-532C-748A5F9B7F67}"/>
              </a:ext>
            </a:extLst>
          </p:cNvPr>
          <p:cNvGrpSpPr/>
          <p:nvPr/>
        </p:nvGrpSpPr>
        <p:grpSpPr>
          <a:xfrm>
            <a:off x="1931189" y="3970714"/>
            <a:ext cx="2568980" cy="1758060"/>
            <a:chOff x="803640" y="3362835"/>
            <a:chExt cx="2059657" cy="13185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F05754-22DD-9F9B-9312-78F9048CE64B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чију вредност у бази чувамо у другом типу података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Дефинише у који тип претворити вредност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54AC73-70EE-A1FD-764D-3C4CB03899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solidFill>
              <a:srgbClr val="FF9800"/>
            </a:solidFill>
            <a:ln w="38100">
              <a:solidFill>
                <a:srgbClr val="FF98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casts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A6F8EC-810D-EB03-AA7C-93E3E770617F}"/>
              </a:ext>
            </a:extLst>
          </p:cNvPr>
          <p:cNvGrpSpPr/>
          <p:nvPr/>
        </p:nvGrpSpPr>
        <p:grpSpPr>
          <a:xfrm>
            <a:off x="4811509" y="3970713"/>
            <a:ext cx="2568980" cy="2004280"/>
            <a:chOff x="803640" y="3362835"/>
            <a:chExt cx="2059657" cy="15032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0699D3-2FF0-3659-2311-219A36E5E134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117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не чувају у бази података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Сложени подаци који се изводе, израчунавају од простих које чувамо у бази података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711B6F-A957-D3B0-F3AC-59F8C1F850C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  <a:ln w="38100">
              <a:solidFill>
                <a:srgbClr val="FFCE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appends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7A487D-A9A5-F61E-2B6B-A66F51B53886}"/>
              </a:ext>
            </a:extLst>
          </p:cNvPr>
          <p:cNvGrpSpPr/>
          <p:nvPr/>
        </p:nvGrpSpPr>
        <p:grpSpPr>
          <a:xfrm>
            <a:off x="7691829" y="3970714"/>
            <a:ext cx="2568980" cy="1758060"/>
            <a:chOff x="803640" y="3362835"/>
            <a:chExt cx="2059657" cy="13185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75AB35-35EC-9689-BC4F-E5DD486D6150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Име табеле која чува поља овог модела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 конвенцији је име табеле име модела у множини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C9B85A-5C7F-32F2-9834-0F4635AE34D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solidFill>
              <a:srgbClr val="FF9800"/>
            </a:solidFill>
            <a:ln w="38100">
              <a:solidFill>
                <a:srgbClr val="FF98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A2E9AB5-9A8A-737D-5A60-39DCB2580269}"/>
              </a:ext>
            </a:extLst>
          </p:cNvPr>
          <p:cNvSpPr/>
          <p:nvPr/>
        </p:nvSpPr>
        <p:spPr>
          <a:xfrm rot="5400000">
            <a:off x="7751061" y="3213203"/>
            <a:ext cx="6858003" cy="431597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2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364"/>
            <a:ext cx="8997696" cy="6858364"/>
          </a:xfrm>
          <a:prstGeom prst="rect">
            <a:avLst/>
          </a:prstGeom>
          <a:solidFill>
            <a:srgbClr val="4443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823" y="336744"/>
            <a:ext cx="7520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Свака табела података посматра се као класа модела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Сваки ред у табели података посматра се ко објекат те класе модела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преводи код апликационог нивоа у </a:t>
            </a: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наредбе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Упит се састоји од предефинисаних команди за филтрирање и прибављање, а могуће је навести и релациону команду </a:t>
            </a: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која ће прибавити и повезане моделе</a:t>
            </a:r>
          </a:p>
          <a:p>
            <a:pPr algn="just"/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timestamps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омогућује праћење времена креирања, измене и брисања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delete 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привидно брисање података </a:t>
            </a:r>
            <a:endParaRPr lang="en-U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A8EF6F-7428-0E85-EE67-FE00DD6FA512}"/>
              </a:ext>
            </a:extLst>
          </p:cNvPr>
          <p:cNvSpPr/>
          <p:nvPr/>
        </p:nvSpPr>
        <p:spPr>
          <a:xfrm>
            <a:off x="8997686" y="-1498"/>
            <a:ext cx="2645674" cy="6858364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AA91CA-5A87-537D-63BA-68094C92A4FC}"/>
              </a:ext>
            </a:extLst>
          </p:cNvPr>
          <p:cNvSpPr/>
          <p:nvPr/>
        </p:nvSpPr>
        <p:spPr>
          <a:xfrm>
            <a:off x="548640" y="3722587"/>
            <a:ext cx="8997697" cy="25867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9" name="Picture 8" descr="A black and white screen with text and gears&#10;&#10;AI-generated content may be incorrect.">
            <a:extLst>
              <a:ext uri="{FF2B5EF4-FFF2-40B4-BE49-F238E27FC236}">
                <a16:creationId xmlns:a16="http://schemas.microsoft.com/office/drawing/2014/main" id="{F139D87D-1425-8EA3-D7FE-2E75A6BD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5" y="3907855"/>
            <a:ext cx="8330641" cy="210941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59BF010-3FAA-4B76-7A65-9F7620D70BAC}"/>
              </a:ext>
            </a:extLst>
          </p:cNvPr>
          <p:cNvSpPr/>
          <p:nvPr/>
        </p:nvSpPr>
        <p:spPr>
          <a:xfrm>
            <a:off x="11643360" y="-1497"/>
            <a:ext cx="548640" cy="6858364"/>
          </a:xfrm>
          <a:prstGeom prst="rect">
            <a:avLst/>
          </a:prstGeom>
          <a:solidFill>
            <a:srgbClr val="4443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DE94EEDE-34FA-A64C-CD43-B22F5E5877CF}"/>
              </a:ext>
            </a:extLst>
          </p:cNvPr>
          <p:cNvSpPr>
            <a:spLocks noChangeAspect="1"/>
          </p:cNvSpPr>
          <p:nvPr/>
        </p:nvSpPr>
        <p:spPr>
          <a:xfrm>
            <a:off x="861821" y="1392953"/>
            <a:ext cx="507823" cy="512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859701" y="2600751"/>
            <a:ext cx="512064" cy="51206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>
            <a:spLocks noChangeAspect="1"/>
          </p:cNvSpPr>
          <p:nvPr/>
        </p:nvSpPr>
        <p:spPr>
          <a:xfrm>
            <a:off x="861821" y="421030"/>
            <a:ext cx="513566" cy="51206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647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A38E-2185-19ED-1B36-ACD5205F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C6A5-33D2-11D7-285B-F125941E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АПЛИКАЦИЈЕ</a:t>
            </a:r>
          </a:p>
        </p:txBody>
      </p:sp>
    </p:spTree>
    <p:extLst>
      <p:ext uri="{BB962C8B-B14F-4D97-AF65-F5344CB8AC3E}">
        <p14:creationId xmlns:p14="http://schemas.microsoft.com/office/powerpoint/2010/main" val="189823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670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77DD-4D18-682E-568F-05DED0EC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CD6-5C79-8043-8399-C8BD6247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 АПЛИКАЦИЈЕ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4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34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05422F-0EF7-49BD-823F-493BE38482E3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35B1D-4D67-744E-9221-1412817AA82B}"/>
              </a:ext>
            </a:extLst>
          </p:cNvPr>
          <p:cNvGrpSpPr/>
          <p:nvPr/>
        </p:nvGrpSpPr>
        <p:grpSpPr>
          <a:xfrm>
            <a:off x="1113490" y="734986"/>
            <a:ext cx="3921998" cy="5576040"/>
            <a:chOff x="1105009" y="665240"/>
            <a:chExt cx="3688534" cy="524411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8EB772-113C-9239-21E7-1F1945AB1E8C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rgbClr val="FF98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AB7D11-5CA5-EAA6-A666-44C6C097059E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42ABFAA-118A-B31A-EA86-92B30097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6" y="2634493"/>
            <a:ext cx="6096004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ПИТАЊА?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45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2BAC14-092D-BEDF-530B-08764A12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1EFC9-D42F-DAE5-EE1F-B8120D6EED7F}"/>
              </a:ext>
            </a:extLst>
          </p:cNvPr>
          <p:cNvGrpSpPr/>
          <p:nvPr/>
        </p:nvGrpSpPr>
        <p:grpSpPr>
          <a:xfrm rot="1080000">
            <a:off x="5858932" y="252764"/>
            <a:ext cx="2581200" cy="1094004"/>
            <a:chOff x="2855642" y="1729428"/>
            <a:chExt cx="6480725" cy="2748096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C5B88D23-1AE2-DEAE-2C59-19547E49055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5DA8B305-0513-52F6-990D-5649FFFBB691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F59C305A-0118-4470-1FB7-B99C45F76514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40B7B5-6004-F780-9BBF-9A045357AB3D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16322E-C759-515A-8E7D-B0D8301DC1A6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5833C20-330A-F3DB-DD9F-FC8F6F10878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00CCF8-64D3-52AF-5D2A-08557C89CD3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77594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41C59F6-296C-47CC-1967-1CF69117A9AE}"/>
              </a:ext>
            </a:extLst>
          </p:cNvPr>
          <p:cNvSpPr/>
          <p:nvPr/>
        </p:nvSpPr>
        <p:spPr>
          <a:xfrm>
            <a:off x="522516" y="5157853"/>
            <a:ext cx="1666800" cy="1193007"/>
          </a:xfrm>
          <a:prstGeom prst="rtTriangl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C9EF7-2581-42BE-5760-CA626BCF2D5D}"/>
              </a:ext>
            </a:extLst>
          </p:cNvPr>
          <p:cNvSpPr txBox="1"/>
          <p:nvPr/>
        </p:nvSpPr>
        <p:spPr>
          <a:xfrm>
            <a:off x="1355917" y="5231132"/>
            <a:ext cx="1850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ПРЕГЛЕД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AD1C93A-4B76-8E28-3890-6ADCC25155CC}"/>
              </a:ext>
            </a:extLst>
          </p:cNvPr>
          <p:cNvSpPr/>
          <p:nvPr/>
        </p:nvSpPr>
        <p:spPr>
          <a:xfrm flipH="1">
            <a:off x="551252" y="1"/>
            <a:ext cx="14586829" cy="6859267"/>
          </a:xfrm>
          <a:custGeom>
            <a:avLst/>
            <a:gdLst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6829" h="6842335">
                <a:moveTo>
                  <a:pt x="0" y="6842335"/>
                </a:moveTo>
                <a:lnTo>
                  <a:pt x="6892216" y="0"/>
                </a:lnTo>
                <a:lnTo>
                  <a:pt x="14586829" y="0"/>
                </a:lnTo>
                <a:lnTo>
                  <a:pt x="7694613" y="6842335"/>
                </a:lnTo>
                <a:lnTo>
                  <a:pt x="0" y="6842335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  <a14:imgEffect>
                        <a14:brightnessContrast bright="-8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1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FD983-45FE-FF6D-759B-B78A23AE1CBC}"/>
              </a:ext>
            </a:extLst>
          </p:cNvPr>
          <p:cNvSpPr txBox="1"/>
          <p:nvPr/>
        </p:nvSpPr>
        <p:spPr>
          <a:xfrm>
            <a:off x="3651615" y="209477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РЕЛАЦИОНЕ БАЗЕ ПОДАТАКА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0802A-8804-1654-736C-06E463CBD04B}"/>
              </a:ext>
            </a:extLst>
          </p:cNvPr>
          <p:cNvSpPr txBox="1"/>
          <p:nvPr/>
        </p:nvSpPr>
        <p:spPr>
          <a:xfrm>
            <a:off x="4419707" y="286576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21774-6CB8-5705-3CBB-411FBA990689}"/>
              </a:ext>
            </a:extLst>
          </p:cNvPr>
          <p:cNvSpPr txBox="1"/>
          <p:nvPr/>
        </p:nvSpPr>
        <p:spPr>
          <a:xfrm>
            <a:off x="5182824" y="3631127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A9A5A-6129-B7AD-4CEA-11E9B02D7F13}"/>
              </a:ext>
            </a:extLst>
          </p:cNvPr>
          <p:cNvSpPr txBox="1"/>
          <p:nvPr/>
        </p:nvSpPr>
        <p:spPr>
          <a:xfrm>
            <a:off x="5949588" y="4402116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АПЛИКАЦИЈЕ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2FC12-A378-D2F6-F694-C8F294A1CBD7}"/>
              </a:ext>
            </a:extLst>
          </p:cNvPr>
          <p:cNvSpPr txBox="1"/>
          <p:nvPr/>
        </p:nvSpPr>
        <p:spPr>
          <a:xfrm>
            <a:off x="6737784" y="5173105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АПЛИКАЦИЈЕ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875FA9-5784-325A-B84D-238FB86EF680}"/>
              </a:ext>
            </a:extLst>
          </p:cNvPr>
          <p:cNvSpPr txBox="1"/>
          <p:nvPr/>
        </p:nvSpPr>
        <p:spPr>
          <a:xfrm>
            <a:off x="2884684" y="1323785"/>
            <a:ext cx="66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ПРОГРАМСКИ ЈЕЗИК</a:t>
            </a:r>
          </a:p>
        </p:txBody>
      </p:sp>
    </p:spTree>
    <p:extLst>
      <p:ext uri="{BB962C8B-B14F-4D97-AF65-F5344CB8AC3E}">
        <p14:creationId xmlns:p14="http://schemas.microsoft.com/office/powerpoint/2010/main" val="68576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077-6F3A-135B-F750-8E944DF3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ПРОГРАМСКИ ЈЕЗИК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5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525351" y="2276872"/>
            <a:ext cx="7123044" cy="2208245"/>
            <a:chOff x="1894013" y="1707654"/>
            <a:chExt cx="5342283" cy="1656184"/>
          </a:xfrm>
          <a:solidFill>
            <a:srgbClr val="FF9800"/>
          </a:solidFill>
        </p:grpSpPr>
        <p:sp>
          <p:nvSpPr>
            <p:cNvPr id="4" name="Oval 3"/>
            <p:cNvSpPr/>
            <p:nvPr/>
          </p:nvSpPr>
          <p:spPr>
            <a:xfrm>
              <a:off x="1894013" y="1707654"/>
              <a:ext cx="1584176" cy="1584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425322" y="2271142"/>
              <a:ext cx="263531" cy="457200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779913" y="2271142"/>
              <a:ext cx="131765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25321" y="2313434"/>
              <a:ext cx="3810975" cy="372616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9672" y="2677343"/>
              <a:ext cx="504056" cy="6777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34820" y="2686050"/>
              <a:ext cx="504056" cy="6777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44209" y="2686050"/>
              <a:ext cx="504056" cy="6777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PHP: Hypertext Preprocessor</a:t>
            </a:r>
            <a:endParaRPr lang="ko-KR" altLang="en-US"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81237" y="4869163"/>
            <a:ext cx="2813760" cy="1120367"/>
            <a:chOff x="803640" y="3362835"/>
            <a:chExt cx="2059657" cy="840275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Код се не компајлира унапред, већ се редом извршава команда за командом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СКРИПТНИ ЈЕЗИК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2380" y="4869163"/>
            <a:ext cx="2813760" cy="1120367"/>
            <a:chOff x="803640" y="3362835"/>
            <a:chExt cx="2059657" cy="840275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Карактеристика која је програмском језику донела 8 главних верзија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OPEN SOURCE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350093" y="4869162"/>
            <a:ext cx="2813760" cy="1366588"/>
            <a:chOff x="803640" y="3362835"/>
            <a:chExt cx="2059657" cy="1024941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функција, ресурса и осталих компоненти повезаних ради лакшег и бржег развоја апликација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РАДНА ОКРУЖЕЊА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304515" y="2166415"/>
            <a:ext cx="4247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Један од најпознатијих програмских језика за израду веб апликација, са могућношћу једноставног повезивања на базе података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Triangle 17">
            <a:extLst>
              <a:ext uri="{FF2B5EF4-FFF2-40B4-BE49-F238E27FC236}">
                <a16:creationId xmlns:a16="http://schemas.microsoft.com/office/drawing/2014/main" id="{D8299833-EB57-C813-997E-D032BC4D78A4}"/>
              </a:ext>
            </a:extLst>
          </p:cNvPr>
          <p:cNvSpPr>
            <a:spLocks noChangeAspect="1"/>
          </p:cNvSpPr>
          <p:nvPr/>
        </p:nvSpPr>
        <p:spPr>
          <a:xfrm>
            <a:off x="3093816" y="2642848"/>
            <a:ext cx="971941" cy="1378800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5717A-7FC2-C7EA-ABE2-A8BE617AE0E4}"/>
              </a:ext>
            </a:extLst>
          </p:cNvPr>
          <p:cNvSpPr/>
          <p:nvPr/>
        </p:nvSpPr>
        <p:spPr>
          <a:xfrm>
            <a:off x="6931238" y="3567708"/>
            <a:ext cx="672075" cy="903717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ko-KR" altLang="en-US" sz="2400" dirty="0">
              <a:solidFill>
                <a:srgbClr val="4443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947EB3-174E-67DC-B2C7-BEDE314B21F4}"/>
              </a:ext>
            </a:extLst>
          </p:cNvPr>
          <p:cNvSpPr/>
          <p:nvPr/>
        </p:nvSpPr>
        <p:spPr>
          <a:xfrm>
            <a:off x="7778102" y="3579318"/>
            <a:ext cx="672075" cy="903717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ko-KR" altLang="en-US" sz="2400" dirty="0">
              <a:solidFill>
                <a:srgbClr val="4443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F8C8E7-4CC1-A5B0-D705-08FD88DBAE03}"/>
              </a:ext>
            </a:extLst>
          </p:cNvPr>
          <p:cNvSpPr/>
          <p:nvPr/>
        </p:nvSpPr>
        <p:spPr>
          <a:xfrm>
            <a:off x="8590621" y="3579318"/>
            <a:ext cx="672075" cy="903717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ko-KR" altLang="en-US" sz="2400" dirty="0">
              <a:solidFill>
                <a:srgbClr val="4443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1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038BF-709E-93F9-EBD7-BB9D0024F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909C-C372-E456-047B-0787B365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РЕЛАЦИОНЕ БАЗЕ ПОДАТАКА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06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370" y="432000"/>
            <a:ext cx="5084059" cy="59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8856" y="937617"/>
            <a:ext cx="3889829" cy="1359683"/>
            <a:chOff x="2113657" y="4283314"/>
            <a:chExt cx="3647460" cy="1019762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8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сличних ентитета из реалног света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Колоне дефинишу особине, а сваки ред опис по једног ентитета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Табеле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32005" y="2660678"/>
            <a:ext cx="3840044" cy="1113463"/>
            <a:chOff x="2113657" y="4283314"/>
            <a:chExt cx="3647460" cy="835097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Атрибут јединствене вредности, чија вредност никада није недефинисана, а који најбоље идентификује ентитет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Примарни кључ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24052" y="4227487"/>
            <a:ext cx="3939150" cy="1605904"/>
            <a:chOff x="2113657" y="4283314"/>
            <a:chExt cx="3647460" cy="1204427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8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Смештање примарног кључа у другу табелу, у ред са којим се логички може повезати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Такав кључ назива се страни кључ</a:t>
              </a:r>
              <a:endPara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Вишеструки типови веза</a:t>
              </a:r>
              <a:endPara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Повезивање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8D8D29A-D793-014C-410B-4EF0466D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50" y="432000"/>
            <a:ext cx="5817330" cy="5994000"/>
          </a:xfrm>
          <a:prstGeom prst="rect">
            <a:avLst/>
          </a:prstGeom>
        </p:spPr>
      </p:pic>
      <p:sp>
        <p:nvSpPr>
          <p:cNvPr id="29" name="Oval 6">
            <a:extLst>
              <a:ext uri="{FF2B5EF4-FFF2-40B4-BE49-F238E27FC236}">
                <a16:creationId xmlns:a16="http://schemas.microsoft.com/office/drawing/2014/main" id="{1E1DBCA7-6FA0-DDE0-91FB-BEC047C4BA46}"/>
              </a:ext>
            </a:extLst>
          </p:cNvPr>
          <p:cNvSpPr>
            <a:spLocks noChangeAspect="1"/>
          </p:cNvSpPr>
          <p:nvPr/>
        </p:nvSpPr>
        <p:spPr>
          <a:xfrm>
            <a:off x="674176" y="2974857"/>
            <a:ext cx="520249" cy="514800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Left Arrow 1">
            <a:extLst>
              <a:ext uri="{FF2B5EF4-FFF2-40B4-BE49-F238E27FC236}">
                <a16:creationId xmlns:a16="http://schemas.microsoft.com/office/drawing/2014/main" id="{7C8203C9-69FE-A59F-3A85-DB5A5D35FAB6}"/>
              </a:ext>
            </a:extLst>
          </p:cNvPr>
          <p:cNvSpPr>
            <a:spLocks noChangeAspect="1"/>
          </p:cNvSpPr>
          <p:nvPr/>
        </p:nvSpPr>
        <p:spPr>
          <a:xfrm>
            <a:off x="675278" y="4558531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FC4C76-4FB8-A429-718E-CA846CB42245}"/>
              </a:ext>
            </a:extLst>
          </p:cNvPr>
          <p:cNvSpPr>
            <a:spLocks noChangeAspect="1"/>
          </p:cNvSpPr>
          <p:nvPr/>
        </p:nvSpPr>
        <p:spPr>
          <a:xfrm>
            <a:off x="674176" y="1252336"/>
            <a:ext cx="516309" cy="5148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3D6213B-836B-68B0-380F-1ABDFFAA196C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8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89B06-3F42-8F8C-1087-D3406C3D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596-1859-F38D-F48B-581D1DD3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4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21D9B-BE4E-8BB6-11F6-B4786F8C8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E92FD73-259A-FFA2-E26C-1957FCD5710C}"/>
              </a:ext>
            </a:extLst>
          </p:cNvPr>
          <p:cNvSpPr/>
          <p:nvPr/>
        </p:nvSpPr>
        <p:spPr>
          <a:xfrm>
            <a:off x="6481935" y="0"/>
            <a:ext cx="57182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LID4096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488788-610C-2553-EC38-22EF586E6475}"/>
              </a:ext>
            </a:extLst>
          </p:cNvPr>
          <p:cNvSpPr/>
          <p:nvPr/>
        </p:nvSpPr>
        <p:spPr>
          <a:xfrm>
            <a:off x="6481935" y="0"/>
            <a:ext cx="5718252" cy="6858000"/>
          </a:xfrm>
          <a:prstGeom prst="rect">
            <a:avLst/>
          </a:prstGeom>
          <a:solidFill>
            <a:srgbClr val="4443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ИСТОРИЈА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настало је 2011. године као потреба за олакшањем и унапређењем начина развијања софтвера. До данас постоји 12 званичних верзија.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ДОКУМЕНТАЦИЈА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Због своје карактеристике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система, као и због огромне заједнице програмера, поседује одличну писану и видео документацију, чиме пружа одличну базу за учење.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ПАКЕТИ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Обогаћен је бројним библиотекама за потребе аутентификације, кеширања, слања емајлова и других функционалности. Подржава и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Composer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којим се могу додавати и нови, независни, пакети.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ПОДАЦИ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Карактерише га лако повезивање са базом података. Брз и једноставан начин уписа, прегледа и измене података. Од прве верзије долази са објектно релационим мапером.</a:t>
            </a:r>
            <a:endParaRPr lang="LID4096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0C6F14-3281-0FFB-2A35-2083669E0A3C}"/>
              </a:ext>
            </a:extLst>
          </p:cNvPr>
          <p:cNvGrpSpPr/>
          <p:nvPr/>
        </p:nvGrpSpPr>
        <p:grpSpPr>
          <a:xfrm>
            <a:off x="502680" y="930964"/>
            <a:ext cx="4998355" cy="4996071"/>
            <a:chOff x="531236" y="1129053"/>
            <a:chExt cx="4517990" cy="4515925"/>
          </a:xfrm>
        </p:grpSpPr>
        <p:sp>
          <p:nvSpPr>
            <p:cNvPr id="14" name="Oval 21">
              <a:extLst>
                <a:ext uri="{FF2B5EF4-FFF2-40B4-BE49-F238E27FC236}">
                  <a16:creationId xmlns:a16="http://schemas.microsoft.com/office/drawing/2014/main" id="{BCCEA8E0-312A-C14F-7B56-B5A3740681E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77796" y="1129053"/>
              <a:ext cx="1645920" cy="2728373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D2D4AEC4-97B9-7CFC-8A11-21E855F9877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87095" y="2916605"/>
              <a:ext cx="1645920" cy="2728373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rgbClr val="F2F2F2">
                <a:alpha val="8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6" name="그룹 2">
              <a:extLst>
                <a:ext uri="{FF2B5EF4-FFF2-40B4-BE49-F238E27FC236}">
                  <a16:creationId xmlns:a16="http://schemas.microsoft.com/office/drawing/2014/main" id="{55B06F5C-1461-8EAD-8898-85809911190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236" y="1684910"/>
              <a:ext cx="4517990" cy="3433936"/>
              <a:chOff x="2792966" y="1052689"/>
              <a:chExt cx="2290251" cy="1740729"/>
            </a:xfrm>
          </p:grpSpPr>
          <p:sp>
            <p:nvSpPr>
              <p:cNvPr id="27" name="Oval 21">
                <a:extLst>
                  <a:ext uri="{FF2B5EF4-FFF2-40B4-BE49-F238E27FC236}">
                    <a16:creationId xmlns:a16="http://schemas.microsoft.com/office/drawing/2014/main" id="{0E2E2705-E787-A041-DDD3-2194C93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67324" y="778331"/>
                <a:ext cx="834348" cy="1383064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2298537">
                    <a:moveTo>
                      <a:pt x="684076" y="0"/>
                    </a:moveTo>
                    <a:cubicBezTo>
                      <a:pt x="803370" y="0"/>
                      <a:pt x="900076" y="96706"/>
                      <a:pt x="900076" y="216000"/>
                    </a:cubicBezTo>
                    <a:cubicBezTo>
                      <a:pt x="900076" y="287268"/>
                      <a:pt x="865561" y="350475"/>
                      <a:pt x="810076" y="386760"/>
                    </a:cubicBezTo>
                    <a:lnTo>
                      <a:pt x="810076" y="450517"/>
                    </a:lnTo>
                    <a:lnTo>
                      <a:pt x="1368152" y="450517"/>
                    </a:lnTo>
                    <a:lnTo>
                      <a:pt x="1368152" y="895744"/>
                    </a:lnTo>
                    <a:cubicBezTo>
                      <a:pt x="1331417" y="875468"/>
                      <a:pt x="1289090" y="864516"/>
                      <a:pt x="1244206" y="864516"/>
                    </a:cubicBezTo>
                    <a:cubicBezTo>
                      <a:pt x="1095089" y="864516"/>
                      <a:pt x="974206" y="985399"/>
                      <a:pt x="974206" y="1134516"/>
                    </a:cubicBezTo>
                    <a:cubicBezTo>
                      <a:pt x="974206" y="1283633"/>
                      <a:pt x="1095089" y="1404516"/>
                      <a:pt x="1244206" y="1404516"/>
                    </a:cubicBezTo>
                    <a:cubicBezTo>
                      <a:pt x="1289090" y="1404516"/>
                      <a:pt x="1331417" y="1393563"/>
                      <a:pt x="1368152" y="1373288"/>
                    </a:cubicBezTo>
                    <a:lnTo>
                      <a:pt x="1368152" y="1818517"/>
                    </a:lnTo>
                    <a:lnTo>
                      <a:pt x="810076" y="1818517"/>
                    </a:lnTo>
                    <a:lnTo>
                      <a:pt x="810076" y="1911777"/>
                    </a:lnTo>
                    <a:cubicBezTo>
                      <a:pt x="865561" y="1948062"/>
                      <a:pt x="900076" y="2011269"/>
                      <a:pt x="900076" y="2082537"/>
                    </a:cubicBezTo>
                    <a:cubicBezTo>
                      <a:pt x="900076" y="2201831"/>
                      <a:pt x="803370" y="2298537"/>
                      <a:pt x="684076" y="2298537"/>
                    </a:cubicBezTo>
                    <a:cubicBezTo>
                      <a:pt x="564782" y="2298537"/>
                      <a:pt x="468076" y="2201831"/>
                      <a:pt x="468076" y="2082537"/>
                    </a:cubicBezTo>
                    <a:cubicBezTo>
                      <a:pt x="468076" y="2011269"/>
                      <a:pt x="502591" y="1948062"/>
                      <a:pt x="558076" y="1911777"/>
                    </a:cubicBezTo>
                    <a:lnTo>
                      <a:pt x="558076" y="1818517"/>
                    </a:lnTo>
                    <a:lnTo>
                      <a:pt x="0" y="1818517"/>
                    </a:lnTo>
                    <a:lnTo>
                      <a:pt x="0" y="1368933"/>
                    </a:lnTo>
                    <a:cubicBezTo>
                      <a:pt x="39235" y="1391659"/>
                      <a:pt x="84862" y="1404516"/>
                      <a:pt x="133491" y="1404516"/>
                    </a:cubicBezTo>
                    <a:cubicBezTo>
                      <a:pt x="282608" y="1404516"/>
                      <a:pt x="403491" y="1283633"/>
                      <a:pt x="403491" y="1134516"/>
                    </a:cubicBezTo>
                    <a:cubicBezTo>
                      <a:pt x="403491" y="985399"/>
                      <a:pt x="282608" y="864516"/>
                      <a:pt x="133491" y="864516"/>
                    </a:cubicBezTo>
                    <a:cubicBezTo>
                      <a:pt x="84862" y="864516"/>
                      <a:pt x="39235" y="877372"/>
                      <a:pt x="0" y="900098"/>
                    </a:cubicBezTo>
                    <a:lnTo>
                      <a:pt x="0" y="450517"/>
                    </a:lnTo>
                    <a:lnTo>
                      <a:pt x="558076" y="450517"/>
                    </a:lnTo>
                    <a:lnTo>
                      <a:pt x="558076" y="386760"/>
                    </a:lnTo>
                    <a:cubicBezTo>
                      <a:pt x="502591" y="350475"/>
                      <a:pt x="468076" y="287268"/>
                      <a:pt x="468076" y="216000"/>
                    </a:cubicBezTo>
                    <a:cubicBezTo>
                      <a:pt x="468076" y="96706"/>
                      <a:pt x="564782" y="0"/>
                      <a:pt x="684076" y="0"/>
                    </a:cubicBezTo>
                    <a:close/>
                  </a:path>
                </a:pathLst>
              </a:custGeom>
              <a:solidFill>
                <a:srgbClr val="FF9800">
                  <a:alpha val="80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Oval 21">
                <a:extLst>
                  <a:ext uri="{FF2B5EF4-FFF2-40B4-BE49-F238E27FC236}">
                    <a16:creationId xmlns:a16="http://schemas.microsoft.com/office/drawing/2014/main" id="{261F6DC1-7B0F-D515-7D4A-9D7766777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74512" y="1684713"/>
                <a:ext cx="834348" cy="138306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2298537">
                    <a:moveTo>
                      <a:pt x="684076" y="0"/>
                    </a:moveTo>
                    <a:cubicBezTo>
                      <a:pt x="803370" y="0"/>
                      <a:pt x="900076" y="96706"/>
                      <a:pt x="900076" y="216000"/>
                    </a:cubicBezTo>
                    <a:cubicBezTo>
                      <a:pt x="900076" y="287268"/>
                      <a:pt x="865561" y="350475"/>
                      <a:pt x="810076" y="386760"/>
                    </a:cubicBezTo>
                    <a:lnTo>
                      <a:pt x="810076" y="450517"/>
                    </a:lnTo>
                    <a:lnTo>
                      <a:pt x="1368152" y="450517"/>
                    </a:lnTo>
                    <a:lnTo>
                      <a:pt x="1368152" y="895744"/>
                    </a:lnTo>
                    <a:cubicBezTo>
                      <a:pt x="1331417" y="875468"/>
                      <a:pt x="1289090" y="864516"/>
                      <a:pt x="1244206" y="864516"/>
                    </a:cubicBezTo>
                    <a:cubicBezTo>
                      <a:pt x="1095089" y="864516"/>
                      <a:pt x="974206" y="985399"/>
                      <a:pt x="974206" y="1134516"/>
                    </a:cubicBezTo>
                    <a:cubicBezTo>
                      <a:pt x="974206" y="1283633"/>
                      <a:pt x="1095089" y="1404516"/>
                      <a:pt x="1244206" y="1404516"/>
                    </a:cubicBezTo>
                    <a:cubicBezTo>
                      <a:pt x="1289090" y="1404516"/>
                      <a:pt x="1331417" y="1393563"/>
                      <a:pt x="1368152" y="1373288"/>
                    </a:cubicBezTo>
                    <a:lnTo>
                      <a:pt x="1368152" y="1818517"/>
                    </a:lnTo>
                    <a:lnTo>
                      <a:pt x="810076" y="1818517"/>
                    </a:lnTo>
                    <a:lnTo>
                      <a:pt x="810076" y="1911777"/>
                    </a:lnTo>
                    <a:cubicBezTo>
                      <a:pt x="865561" y="1948062"/>
                      <a:pt x="900076" y="2011269"/>
                      <a:pt x="900076" y="2082537"/>
                    </a:cubicBezTo>
                    <a:cubicBezTo>
                      <a:pt x="900076" y="2201831"/>
                      <a:pt x="803370" y="2298537"/>
                      <a:pt x="684076" y="2298537"/>
                    </a:cubicBezTo>
                    <a:cubicBezTo>
                      <a:pt x="564782" y="2298537"/>
                      <a:pt x="468076" y="2201831"/>
                      <a:pt x="468076" y="2082537"/>
                    </a:cubicBezTo>
                    <a:cubicBezTo>
                      <a:pt x="468076" y="2011269"/>
                      <a:pt x="502591" y="1948062"/>
                      <a:pt x="558076" y="1911777"/>
                    </a:cubicBezTo>
                    <a:lnTo>
                      <a:pt x="558076" y="1818517"/>
                    </a:lnTo>
                    <a:lnTo>
                      <a:pt x="0" y="1818517"/>
                    </a:lnTo>
                    <a:lnTo>
                      <a:pt x="0" y="1368933"/>
                    </a:lnTo>
                    <a:cubicBezTo>
                      <a:pt x="39235" y="1391659"/>
                      <a:pt x="84862" y="1404516"/>
                      <a:pt x="133491" y="1404516"/>
                    </a:cubicBezTo>
                    <a:cubicBezTo>
                      <a:pt x="282608" y="1404516"/>
                      <a:pt x="403491" y="1283633"/>
                      <a:pt x="403491" y="1134516"/>
                    </a:cubicBezTo>
                    <a:cubicBezTo>
                      <a:pt x="403491" y="985399"/>
                      <a:pt x="282608" y="864516"/>
                      <a:pt x="133491" y="864516"/>
                    </a:cubicBezTo>
                    <a:cubicBezTo>
                      <a:pt x="84862" y="864516"/>
                      <a:pt x="39235" y="877372"/>
                      <a:pt x="0" y="900098"/>
                    </a:cubicBezTo>
                    <a:lnTo>
                      <a:pt x="0" y="450517"/>
                    </a:lnTo>
                    <a:lnTo>
                      <a:pt x="558076" y="450517"/>
                    </a:lnTo>
                    <a:lnTo>
                      <a:pt x="558076" y="386760"/>
                    </a:lnTo>
                    <a:cubicBezTo>
                      <a:pt x="502591" y="350475"/>
                      <a:pt x="468076" y="287268"/>
                      <a:pt x="468076" y="216000"/>
                    </a:cubicBezTo>
                    <a:cubicBezTo>
                      <a:pt x="468076" y="96706"/>
                      <a:pt x="564782" y="0"/>
                      <a:pt x="684076" y="0"/>
                    </a:cubicBezTo>
                    <a:close/>
                  </a:path>
                </a:pathLst>
              </a:custGeom>
              <a:solidFill>
                <a:srgbClr val="FF9800">
                  <a:alpha val="80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F94F12E9-82C4-C85E-8AB3-67BD49FFC298}"/>
              </a:ext>
            </a:extLst>
          </p:cNvPr>
          <p:cNvSpPr/>
          <p:nvPr/>
        </p:nvSpPr>
        <p:spPr>
          <a:xfrm flipH="1">
            <a:off x="3780592" y="4234924"/>
            <a:ext cx="457200" cy="36576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BC47C36E-E63B-6FEF-5B75-ED3C22259506}"/>
              </a:ext>
            </a:extLst>
          </p:cNvPr>
          <p:cNvSpPr/>
          <p:nvPr/>
        </p:nvSpPr>
        <p:spPr>
          <a:xfrm rot="2700000">
            <a:off x="3840928" y="2182060"/>
            <a:ext cx="301752" cy="54864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C1A55A74-47FA-EABE-1685-1311BA46F1BB}"/>
              </a:ext>
            </a:extLst>
          </p:cNvPr>
          <p:cNvSpPr/>
          <p:nvPr/>
        </p:nvSpPr>
        <p:spPr>
          <a:xfrm>
            <a:off x="1845218" y="423492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735991" y="2167151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1539D1-9CE2-8AD7-1743-C3915A70A8A8}"/>
              </a:ext>
            </a:extLst>
          </p:cNvPr>
          <p:cNvSpPr/>
          <p:nvPr/>
        </p:nvSpPr>
        <p:spPr>
          <a:xfrm>
            <a:off x="5991485" y="-5137"/>
            <a:ext cx="490449" cy="6863137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8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4077515" y="553976"/>
            <a:ext cx="3833058" cy="3372304"/>
            <a:chOff x="4075204" y="1700703"/>
            <a:chExt cx="3961307" cy="3485138"/>
          </a:xfrm>
          <a:solidFill>
            <a:srgbClr val="FF980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441995" y="276932"/>
            <a:ext cx="1828800" cy="521208"/>
            <a:chOff x="76493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969380" y="5899641"/>
              <a:ext cx="950982" cy="339862"/>
            </a:xfrm>
            <a:prstGeom prst="rect">
              <a:avLst/>
            </a:prstGeom>
            <a:grpFill/>
          </p:spPr>
          <p:txBody>
            <a:bodyPr wrap="none" anchor="ctr" anchorCtr="1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sr-Cyrl-R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КОМАНДЕ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590163" y="5357195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871523" y="5882570"/>
              <a:ext cx="100465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sr-Cyrl-R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РУТИРАЊЕ</a:t>
              </a:r>
              <a:endParaRPr lang="en-US" altLang="ko-KR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4627557" y="6056384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674574" y="5877736"/>
              <a:ext cx="1364025" cy="338554"/>
            </a:xfrm>
            <a:prstGeom prst="rect">
              <a:avLst/>
            </a:prstGeom>
            <a:grpFill/>
          </p:spPr>
          <p:txBody>
            <a:bodyPr wrap="square" anchor="t" anchorCtr="1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АРХИТЕКТУРА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10009104" y="5507372"/>
            <a:ext cx="1828800" cy="523221"/>
            <a:chOff x="2430495" y="5768826"/>
            <a:chExt cx="1823261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430495" y="5768826"/>
              <a:ext cx="1823261" cy="523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530969" y="5879173"/>
              <a:ext cx="1622311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ВАЛИДАЦИЈА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9734163" y="2520346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983399" y="5882017"/>
              <a:ext cx="773048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ПРИКАЗ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  <a:endCxn id="116" idx="3"/>
          </p:cNvCxnSpPr>
          <p:nvPr/>
        </p:nvCxnSpPr>
        <p:spPr>
          <a:xfrm rot="10800000">
            <a:off x="2270795" y="537537"/>
            <a:ext cx="1741960" cy="1703771"/>
          </a:xfrm>
          <a:prstGeom prst="bentConnector3">
            <a:avLst>
              <a:gd name="adj1" fmla="val 50000"/>
            </a:avLst>
          </a:prstGeom>
          <a:ln w="15875">
            <a:solidFill>
              <a:srgbClr val="FF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  <a:endCxn id="119" idx="0"/>
          </p:cNvCxnSpPr>
          <p:nvPr/>
        </p:nvCxnSpPr>
        <p:spPr>
          <a:xfrm rot="10800000" flipV="1">
            <a:off x="1504564" y="3009009"/>
            <a:ext cx="3216655" cy="2348185"/>
          </a:xfrm>
          <a:prstGeom prst="bentConnector2">
            <a:avLst/>
          </a:prstGeom>
          <a:ln w="15875">
            <a:solidFill>
              <a:srgbClr val="FF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endCxn id="128" idx="3"/>
          </p:cNvCxnSpPr>
          <p:nvPr/>
        </p:nvCxnSpPr>
        <p:spPr>
          <a:xfrm>
            <a:off x="7508191" y="636006"/>
            <a:ext cx="4054772" cy="2145951"/>
          </a:xfrm>
          <a:prstGeom prst="bentConnector3">
            <a:avLst>
              <a:gd name="adj1" fmla="val 105638"/>
            </a:avLst>
          </a:prstGeom>
          <a:ln w="15875">
            <a:solidFill>
              <a:srgbClr val="FF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7644840" y="3388958"/>
            <a:ext cx="3278664" cy="2118414"/>
          </a:xfrm>
          <a:prstGeom prst="bentConnector2">
            <a:avLst/>
          </a:prstGeom>
          <a:ln w="15875">
            <a:solidFill>
              <a:srgbClr val="FF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121586" y="965810"/>
            <a:ext cx="2878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Artisan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командни интерфејс олакшава развој, употребу, тестирање и аутоматизацију.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A7166-DCF5-4910-9FDF-3CEA544FEFCB}"/>
              </a:ext>
            </a:extLst>
          </p:cNvPr>
          <p:cNvSpPr txBox="1"/>
          <p:nvPr/>
        </p:nvSpPr>
        <p:spPr>
          <a:xfrm>
            <a:off x="1664776" y="3237184"/>
            <a:ext cx="3142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повезивање корисничких захтева преко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путања са имплементираном логиком.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114A6F-63F5-4B78-8F6B-AE115D50983C}"/>
              </a:ext>
            </a:extLst>
          </p:cNvPr>
          <p:cNvSpPr txBox="1"/>
          <p:nvPr/>
        </p:nvSpPr>
        <p:spPr>
          <a:xfrm>
            <a:off x="7702454" y="3586415"/>
            <a:ext cx="3063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Круцијална особина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-а је сигурност, те је валидација улазних података преко рута један од основних механизма заштите. Правила валидације се лако примењују, а могу се креирати и нова.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8123788" y="762683"/>
            <a:ext cx="3524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Laravel Blade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пружа динамичан приказ података. Постоје 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основни шаблони са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-ом 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-ом који 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е могу одмах користити или прилагодити.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3806452" y="4559505"/>
            <a:ext cx="3380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Прати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Controller 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архитектуру која раздваја податке, приказ и логику апликације. Тиме пружа добру организацију кода и лако одржавање.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0C41986-9DBD-14C8-8088-9D6961795CE8}"/>
              </a:ext>
            </a:extLst>
          </p:cNvPr>
          <p:cNvCxnSpPr>
            <a:cxnSpLocks/>
            <a:endCxn id="123" idx="3"/>
          </p:cNvCxnSpPr>
          <p:nvPr/>
        </p:nvCxnSpPr>
        <p:spPr>
          <a:xfrm rot="5400000">
            <a:off x="5589800" y="4534625"/>
            <a:ext cx="2635956" cy="902843"/>
          </a:xfrm>
          <a:prstGeom prst="bentConnector2">
            <a:avLst/>
          </a:prstGeom>
          <a:ln w="15875">
            <a:solidFill>
              <a:srgbClr val="FF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3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816</TotalTime>
  <Words>852</Words>
  <Application>Microsoft Office PowerPoint</Application>
  <PresentationFormat>Widescreen</PresentationFormat>
  <Paragraphs>124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Aptos</vt:lpstr>
      <vt:lpstr>Aptos Display</vt:lpstr>
      <vt:lpstr>Arial</vt:lpstr>
      <vt:lpstr>Times New Roman</vt:lpstr>
      <vt:lpstr>Wingdings</vt:lpstr>
      <vt:lpstr>Office Theme</vt:lpstr>
      <vt:lpstr>Contents Slide Master</vt:lpstr>
      <vt:lpstr>1_Contents Slide Master</vt:lpstr>
      <vt:lpstr>2_Contents Slide Master</vt:lpstr>
      <vt:lpstr>Section Break Slide Master</vt:lpstr>
      <vt:lpstr>PowerPoint Presentation</vt:lpstr>
      <vt:lpstr>PowerPoint Presentation</vt:lpstr>
      <vt:lpstr>PHP ПРОГРАМСКИ ЈЕЗИК</vt:lpstr>
      <vt:lpstr>PowerPoint Presentation</vt:lpstr>
      <vt:lpstr>РЕЛАЦИОНЕ БАЗЕ ПОДАТАКА</vt:lpstr>
      <vt:lpstr>PowerPoint Presentation</vt:lpstr>
      <vt:lpstr>РАДНО ОКРУЖЕЊЕ LARAVEL</vt:lpstr>
      <vt:lpstr>PowerPoint Presentation</vt:lpstr>
      <vt:lpstr>PowerPoint Presentation</vt:lpstr>
      <vt:lpstr>ОБЈЕКТНО РЕЛАЦИОНИ МАПЕР  ELOQUENT ORM </vt:lpstr>
      <vt:lpstr>PowerPoint Presentation</vt:lpstr>
      <vt:lpstr>PowerPoint Presentation</vt:lpstr>
      <vt:lpstr>PowerPoint Presentation</vt:lpstr>
      <vt:lpstr>АРХИТЕКТУРА АПЛИКАЦИЈЕ</vt:lpstr>
      <vt:lpstr>PowerPoint Presentation</vt:lpstr>
      <vt:lpstr>РАД АПЛИКАЦИЈЕ</vt:lpstr>
      <vt:lpstr>PowerPoint Presentation</vt:lpstr>
      <vt:lpstr>ПИТАЊА?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 Mitic</dc:creator>
  <cp:lastModifiedBy>Nikola Mitic</cp:lastModifiedBy>
  <cp:revision>19</cp:revision>
  <dcterms:created xsi:type="dcterms:W3CDTF">2025-08-31T21:21:37Z</dcterms:created>
  <dcterms:modified xsi:type="dcterms:W3CDTF">2025-09-03T04:00:54Z</dcterms:modified>
</cp:coreProperties>
</file>